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85" r:id="rId10"/>
    <p:sldId id="28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2331691"/>
          </a:xfrm>
        </p:spPr>
        <p:txBody>
          <a:bodyPr>
            <a:noAutofit/>
          </a:bodyPr>
          <a:lstStyle/>
          <a:p>
            <a:r>
              <a:rPr lang="ru-RU" sz="5000" b="1" dirty="0"/>
              <a:t>Острый и хронический</a:t>
            </a:r>
            <a:br>
              <a:rPr lang="ru-RU" sz="5000" b="1" dirty="0"/>
            </a:br>
            <a:r>
              <a:rPr lang="ru-RU" sz="5000" b="1" dirty="0"/>
              <a:t>ларингит. Отек и стеноз</a:t>
            </a:r>
            <a:br>
              <a:rPr lang="ru-RU" sz="5000" b="1" dirty="0"/>
            </a:br>
            <a:r>
              <a:rPr lang="ru-RU" sz="5000" b="1" dirty="0"/>
              <a:t>гортани. Интубация,</a:t>
            </a:r>
            <a:br>
              <a:rPr lang="ru-RU" sz="5000" b="1" dirty="0"/>
            </a:br>
            <a:r>
              <a:rPr lang="ru-RU" sz="5000" b="1" dirty="0" err="1"/>
              <a:t>трахеостомия</a:t>
            </a:r>
            <a:r>
              <a:rPr lang="ru-RU" sz="5000" b="1" dirty="0"/>
              <a:t>.</a:t>
            </a:r>
            <a:br>
              <a:rPr lang="ru-RU" sz="5000" b="1" dirty="0"/>
            </a:br>
            <a:endParaRPr lang="ru-RU" sz="5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ru-RU" sz="4000" dirty="0" err="1"/>
              <a:t>ОрГМА</a:t>
            </a:r>
            <a:r>
              <a:rPr lang="ru-RU" sz="4000" dirty="0"/>
              <a:t>, Кафедра оториноларингологии</a:t>
            </a:r>
          </a:p>
        </p:txBody>
      </p:sp>
    </p:spTree>
    <p:extLst>
      <p:ext uri="{BB962C8B-B14F-4D97-AF65-F5344CB8AC3E}">
        <p14:creationId xmlns:p14="http://schemas.microsoft.com/office/powerpoint/2010/main" val="2476140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62621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63794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91264" cy="60095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Интубация </a:t>
            </a:r>
            <a:r>
              <a:rPr lang="ru-RU" dirty="0"/>
              <a:t>гортани - введение специальных трубок в ее просвет для обеспечения адекватного внешнего дыхания (Показана при дифтерии, ларинготрахеите - трубки применяются термолабильные) </a:t>
            </a:r>
          </a:p>
        </p:txBody>
      </p:sp>
    </p:spTree>
    <p:extLst>
      <p:ext uri="{BB962C8B-B14F-4D97-AF65-F5344CB8AC3E}">
        <p14:creationId xmlns:p14="http://schemas.microsoft.com/office/powerpoint/2010/main" val="424398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4400" dirty="0" smtClean="0"/>
              <a:t>Отек </a:t>
            </a:r>
            <a:r>
              <a:rPr lang="ru-RU" sz="4400" dirty="0"/>
              <a:t>гортани - одно из проявлений многих патологических процессов. Может быть воспалительным и аллергическим </a:t>
            </a:r>
          </a:p>
        </p:txBody>
      </p:sp>
    </p:spTree>
    <p:extLst>
      <p:ext uri="{BB962C8B-B14F-4D97-AF65-F5344CB8AC3E}">
        <p14:creationId xmlns:p14="http://schemas.microsoft.com/office/powerpoint/2010/main" val="405347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/>
              <a:t>Классификация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■	Воспалительный:</a:t>
            </a:r>
          </a:p>
          <a:p>
            <a:r>
              <a:rPr lang="ru-RU" i="1" dirty="0" smtClean="0"/>
              <a:t>гнойно-воспалительные </a:t>
            </a:r>
            <a:r>
              <a:rPr lang="ru-RU" i="1" dirty="0"/>
              <a:t>заболеван</a:t>
            </a:r>
            <a:r>
              <a:rPr lang="ru-RU" dirty="0"/>
              <a:t>ия (гортанная ангина, абсцесс надгортанника, </a:t>
            </a:r>
            <a:r>
              <a:rPr lang="ru-RU" dirty="0" err="1"/>
              <a:t>паратонзиллярный</a:t>
            </a:r>
            <a:r>
              <a:rPr lang="ru-RU" dirty="0"/>
              <a:t>, заглоточный, </a:t>
            </a:r>
            <a:r>
              <a:rPr lang="ru-RU" dirty="0" err="1"/>
              <a:t>парафарингеальный</a:t>
            </a:r>
            <a:r>
              <a:rPr lang="ru-RU" dirty="0"/>
              <a:t> абсцессы и др.)</a:t>
            </a:r>
          </a:p>
          <a:p>
            <a:r>
              <a:rPr lang="ru-RU" dirty="0" smtClean="0"/>
              <a:t>травмы(термические</a:t>
            </a:r>
            <a:r>
              <a:rPr lang="ru-RU" dirty="0"/>
              <a:t>, химические, огнестрельные, тупые, режущие, колющие; последствия хирургического вмешательства, длительная интубация)</a:t>
            </a:r>
          </a:p>
          <a:p>
            <a:pPr marL="0" indent="0">
              <a:buNone/>
            </a:pPr>
            <a:r>
              <a:rPr lang="ru-RU" dirty="0"/>
              <a:t>■	</a:t>
            </a:r>
            <a:r>
              <a:rPr lang="ru-RU" dirty="0" err="1"/>
              <a:t>Невоспалительный</a:t>
            </a:r>
            <a:r>
              <a:rPr lang="ru-RU" dirty="0"/>
              <a:t> :</a:t>
            </a:r>
          </a:p>
          <a:p>
            <a:r>
              <a:rPr lang="ru-RU" dirty="0" smtClean="0"/>
              <a:t>аллергический </a:t>
            </a:r>
            <a:r>
              <a:rPr lang="ru-RU" dirty="0"/>
              <a:t>(в </a:t>
            </a:r>
            <a:r>
              <a:rPr lang="ru-RU" dirty="0" err="1"/>
              <a:t>т.ч</a:t>
            </a:r>
            <a:r>
              <a:rPr lang="ru-RU" dirty="0"/>
              <a:t>. отек </a:t>
            </a:r>
            <a:r>
              <a:rPr lang="ru-RU" dirty="0" err="1"/>
              <a:t>Квинке</a:t>
            </a:r>
            <a:r>
              <a:rPr lang="ru-RU" dirty="0"/>
              <a:t>) 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160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Стенозы гортани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285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■ Молниеносные - секунды, минуты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err="1"/>
              <a:t>ин.тело</a:t>
            </a:r>
            <a:r>
              <a:rPr lang="ru-RU" dirty="0"/>
              <a:t>, механическая травма, гематома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■ </a:t>
            </a:r>
            <a:r>
              <a:rPr lang="ru-RU" dirty="0"/>
              <a:t>Острые - часы, дни</a:t>
            </a:r>
          </a:p>
          <a:p>
            <a:pPr marL="0" indent="0">
              <a:buNone/>
            </a:pPr>
            <a:r>
              <a:rPr lang="ru-RU" dirty="0"/>
              <a:t>-воспалительные заболевания, хим. и </a:t>
            </a:r>
            <a:r>
              <a:rPr lang="ru-RU" dirty="0" err="1"/>
              <a:t>мех.травма</a:t>
            </a:r>
            <a:r>
              <a:rPr lang="ru-RU" dirty="0"/>
              <a:t>, </a:t>
            </a:r>
            <a:r>
              <a:rPr lang="ru-RU" dirty="0" err="1"/>
              <a:t>ин.тело</a:t>
            </a:r>
            <a:r>
              <a:rPr lang="ru-RU" dirty="0"/>
              <a:t>, нарушение иннервации</a:t>
            </a:r>
          </a:p>
          <a:p>
            <a:pPr marL="0" indent="0">
              <a:buNone/>
            </a:pPr>
            <a:r>
              <a:rPr lang="ru-RU" dirty="0"/>
              <a:t>■ Хронические - недели, месяцы, </a:t>
            </a:r>
            <a:r>
              <a:rPr lang="ru-RU" dirty="0" smtClean="0"/>
              <a:t>годы</a:t>
            </a:r>
          </a:p>
          <a:p>
            <a:pPr marL="0" indent="0">
              <a:buNone/>
            </a:pPr>
            <a:r>
              <a:rPr lang="ru-RU" dirty="0" smtClean="0"/>
              <a:t>-опухоли гортани, специфические заболевания гортани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■ Стойкие - мембраны, кисты, рубцы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793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Стадии стеноза гортани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■	</a:t>
            </a:r>
            <a:r>
              <a:rPr lang="ru-RU" b="1" dirty="0"/>
              <a:t>компенсация</a:t>
            </a:r>
            <a:r>
              <a:rPr lang="ru-RU" dirty="0"/>
              <a:t> - инспираторная одышка при физической нагрузке</a:t>
            </a:r>
          </a:p>
          <a:p>
            <a:pPr marL="0" indent="0">
              <a:buNone/>
            </a:pPr>
            <a:r>
              <a:rPr lang="ru-RU" dirty="0"/>
              <a:t>■	</a:t>
            </a:r>
            <a:r>
              <a:rPr lang="ru-RU" b="1" dirty="0" err="1"/>
              <a:t>субкомпенсация</a:t>
            </a:r>
            <a:r>
              <a:rPr lang="ru-RU" dirty="0"/>
              <a:t> - инспираторная одышка в покое, шумное дыхание, втяжение податливых мест грудной клетки</a:t>
            </a:r>
          </a:p>
          <a:p>
            <a:pPr marL="0" indent="0">
              <a:buNone/>
            </a:pPr>
            <a:r>
              <a:rPr lang="ru-RU" dirty="0"/>
              <a:t>■	</a:t>
            </a:r>
            <a:r>
              <a:rPr lang="ru-RU" b="1" dirty="0"/>
              <a:t>декомпенсация</a:t>
            </a:r>
            <a:r>
              <a:rPr lang="ru-RU" dirty="0"/>
              <a:t> - цианоз губ, носа, пальцев. Инспираторная одышка, подключение вспомогательной мускулатуры, возбуждение, тахикардия, повышение АД, ацидоз, гиперкапния, гипоксия, гипоксемия, </a:t>
            </a:r>
            <a:r>
              <a:rPr lang="ru-RU" dirty="0" err="1"/>
              <a:t>стридор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868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Стадии стеноза гортани</a:t>
            </a:r>
            <a:br>
              <a:rPr lang="ru-RU" b="1" dirty="0"/>
            </a:br>
            <a:r>
              <a:rPr lang="ru-RU" b="1" dirty="0"/>
              <a:t>(продолжение)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терминальная</a:t>
            </a:r>
            <a:r>
              <a:rPr lang="ru-RU" dirty="0"/>
              <a:t> (асфиксия) -цианоз, бледность кожных покровов, апатия, падение АД, нитевидный пульс, дыхание </a:t>
            </a:r>
            <a:r>
              <a:rPr lang="ru-RU" dirty="0" err="1"/>
              <a:t>Чейн</a:t>
            </a:r>
            <a:r>
              <a:rPr lang="ru-RU" dirty="0"/>
              <a:t>-Стокса, холодный пот, потеря сознания, остановка дыхания и сердечной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1123742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Лечение стеноза гортани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300" b="1" i="1" u="sng" dirty="0" smtClean="0"/>
              <a:t>Определяется </a:t>
            </a:r>
            <a:r>
              <a:rPr lang="ru-RU" sz="3300" b="1" i="1" u="sng" dirty="0"/>
              <a:t>стадией и причиной состояния!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32859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I и II стадия</a:t>
            </a:r>
          </a:p>
          <a:p>
            <a:r>
              <a:rPr lang="ru-RU" dirty="0" smtClean="0"/>
              <a:t>консервативное</a:t>
            </a:r>
            <a:endParaRPr lang="ru-RU" dirty="0"/>
          </a:p>
          <a:p>
            <a:r>
              <a:rPr lang="ru-RU" dirty="0" err="1" smtClean="0"/>
              <a:t>противоотечная</a:t>
            </a:r>
            <a:r>
              <a:rPr lang="ru-RU" dirty="0" smtClean="0"/>
              <a:t> </a:t>
            </a:r>
            <a:r>
              <a:rPr lang="ru-RU" dirty="0"/>
              <a:t>терапия (</a:t>
            </a:r>
            <a:r>
              <a:rPr lang="ru-RU" dirty="0" err="1"/>
              <a:t>гипосенсибилизирующие</a:t>
            </a:r>
            <a:r>
              <a:rPr lang="ru-RU" dirty="0"/>
              <a:t> препараты, 2,4% р-р эуфиллина, </a:t>
            </a:r>
            <a:r>
              <a:rPr lang="ru-RU" u="sng" dirty="0"/>
              <a:t>парентерально кортикостероиды</a:t>
            </a:r>
            <a:r>
              <a:rPr lang="ru-RU" dirty="0"/>
              <a:t>!)</a:t>
            </a:r>
          </a:p>
          <a:p>
            <a:r>
              <a:rPr lang="ru-RU" dirty="0"/>
              <a:t>о</a:t>
            </a:r>
            <a:r>
              <a:rPr lang="ru-RU" dirty="0" smtClean="0"/>
              <a:t>твлекающие процедуры </a:t>
            </a:r>
            <a:r>
              <a:rPr lang="ru-RU" dirty="0"/>
              <a:t>(горячие ножные ванны, горчичники на икроножные мышцы)</a:t>
            </a:r>
          </a:p>
          <a:p>
            <a:r>
              <a:rPr lang="ru-RU" dirty="0" smtClean="0"/>
              <a:t>антибактериальная </a:t>
            </a:r>
            <a:r>
              <a:rPr lang="ru-RU" dirty="0"/>
              <a:t>и противовирусная терапия</a:t>
            </a:r>
          </a:p>
          <a:p>
            <a:r>
              <a:rPr lang="ru-RU" dirty="0" smtClean="0"/>
              <a:t>физиотерапия </a:t>
            </a:r>
            <a:r>
              <a:rPr lang="ru-RU" dirty="0"/>
              <a:t>(ингаляции кислорода, щелочных, </a:t>
            </a:r>
            <a:r>
              <a:rPr lang="ru-RU" dirty="0" err="1"/>
              <a:t>гипосенсибилизирующих</a:t>
            </a:r>
            <a:r>
              <a:rPr lang="ru-RU" dirty="0"/>
              <a:t>, спазмолитических препаратов) 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III </a:t>
            </a:r>
            <a:r>
              <a:rPr lang="ru-RU" b="1" dirty="0"/>
              <a:t>и IV стадия</a:t>
            </a:r>
          </a:p>
          <a:p>
            <a:r>
              <a:rPr lang="ru-RU" dirty="0"/>
              <a:t>хирургическое (</a:t>
            </a:r>
            <a:r>
              <a:rPr lang="ru-RU" dirty="0" err="1"/>
              <a:t>трахеостомия</a:t>
            </a:r>
            <a:r>
              <a:rPr lang="ru-RU" dirty="0"/>
              <a:t> и </a:t>
            </a:r>
            <a:r>
              <a:rPr lang="ru-RU" dirty="0" err="1" smtClean="0"/>
              <a:t>коникотомия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744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Трахеостомия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14116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Известна со времен Древнего Египта(3500 лет тому назад).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Трахеотомия</a:t>
            </a:r>
            <a:r>
              <a:rPr lang="ru-RU" dirty="0"/>
              <a:t> - рассечение передней стенки трахеи и вскрытие дыхательного горла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/>
              <a:t>Трахеостомия</a:t>
            </a:r>
            <a:r>
              <a:rPr lang="ru-RU" dirty="0"/>
              <a:t> - создание стойкого сообщения между внешней средой и просветом трахеи посредством канюли или </a:t>
            </a:r>
            <a:r>
              <a:rPr lang="ru-RU" dirty="0" smtClean="0"/>
              <a:t> </a:t>
            </a:r>
            <a:r>
              <a:rPr lang="ru-RU" dirty="0"/>
              <a:t>при подшивании трахеи к краям кожного разреза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07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18750"/>
            <a:ext cx="5210671" cy="40475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923928" cy="6858000"/>
          </a:xfrm>
        </p:spPr>
        <p:txBody>
          <a:bodyPr/>
          <a:lstStyle/>
          <a:p>
            <a:r>
              <a:rPr lang="ru-RU" dirty="0"/>
              <a:t>■	</a:t>
            </a:r>
            <a:r>
              <a:rPr lang="ru-RU" sz="2700" dirty="0"/>
              <a:t>Острый ларингит - катаральное воспаление слизистой оболочки, подслизистого слоя и внутренних мышц гортани.</a:t>
            </a:r>
          </a:p>
          <a:p>
            <a:r>
              <a:rPr lang="ru-RU" sz="2700" dirty="0"/>
              <a:t>■	Причины : респираторные вирусы, бактериальная флора (сапрофиты) + экзо- и эндогенные факторы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53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Показания к </a:t>
            </a:r>
            <a:r>
              <a:rPr lang="ru-RU" b="1" dirty="0" err="1" smtClean="0"/>
              <a:t>трахеостомии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495800" cy="49294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Острый стеноз гортани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инородные </a:t>
            </a:r>
            <a:r>
              <a:rPr lang="ru-RU" dirty="0" smtClean="0"/>
              <a:t>тела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-химические и термические ожоги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двусторонний паралич гортани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опухоль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2191299" cy="221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30446"/>
            <a:ext cx="2033426" cy="219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987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Показания к </a:t>
            </a:r>
            <a:r>
              <a:rPr lang="ru-RU" b="1" dirty="0" err="1"/>
              <a:t>трахеостомии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5004048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2. Нарушение </a:t>
            </a:r>
            <a:r>
              <a:rPr lang="ru-RU" dirty="0"/>
              <a:t>дренажной функции трахеобронхиального дерева: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тяжелая ЧМТ, ОНМК, опухоль головного мозга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нарушение </a:t>
            </a:r>
            <a:r>
              <a:rPr lang="ru-RU" dirty="0" err="1"/>
              <a:t>каркасности</a:t>
            </a:r>
            <a:r>
              <a:rPr lang="ru-RU" dirty="0"/>
              <a:t> грудной клетки</a:t>
            </a:r>
          </a:p>
          <a:p>
            <a:pPr marL="0" indent="0">
              <a:buNone/>
            </a:pPr>
            <a:r>
              <a:rPr lang="ru-RU" dirty="0"/>
              <a:t>-кома с нарушением глоточного и кашлевого рефлексов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массивные пневмонии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68988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227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Показания к </a:t>
            </a:r>
            <a:r>
              <a:rPr lang="ru-RU" b="1" dirty="0" err="1"/>
              <a:t>трахеостомии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57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Некомпетентность нервно-мышечного аппарата дыхания: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бульбарная форма полиомиелита </a:t>
            </a:r>
            <a:r>
              <a:rPr lang="ru-RU" dirty="0" err="1"/>
              <a:t>полирадикулоневрит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-повреждение спинного мозга в шейном отделе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err="1"/>
              <a:t>нейроинфекции</a:t>
            </a:r>
            <a:r>
              <a:rPr lang="ru-RU" dirty="0"/>
              <a:t> (столбняк, ботулизм, бешенство)</a:t>
            </a:r>
          </a:p>
          <a:p>
            <a:pPr marL="0" indent="0">
              <a:buNone/>
            </a:pPr>
            <a:r>
              <a:rPr lang="ru-RU" dirty="0"/>
              <a:t>-тяжелая форма миастении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518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Показания к </a:t>
            </a:r>
            <a:r>
              <a:rPr lang="ru-RU" b="1" dirty="0" err="1"/>
              <a:t>трахеостомии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Абсолютные </a:t>
            </a:r>
            <a:r>
              <a:rPr lang="ru-RU" dirty="0"/>
              <a:t>- отсутствуют другие методы восстановления проходимости дыхательных путей для спасения жизни </a:t>
            </a:r>
            <a:r>
              <a:rPr lang="ru-RU" dirty="0" smtClean="0"/>
              <a:t>больного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Относительные </a:t>
            </a:r>
            <a:r>
              <a:rPr lang="ru-RU" dirty="0"/>
              <a:t>- ситуации острой или хронической дыхательной недостаточности, когда </a:t>
            </a:r>
            <a:r>
              <a:rPr lang="ru-RU" dirty="0" err="1"/>
              <a:t>трахеостомия</a:t>
            </a:r>
            <a:r>
              <a:rPr lang="ru-RU" dirty="0"/>
              <a:t> может быть временно или до излечения больного заменена другими методами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16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Сроки выполнения </a:t>
            </a:r>
            <a:r>
              <a:rPr lang="ru-RU" b="1" dirty="0" err="1"/>
              <a:t>трахеостомии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ru-RU" sz="4800" dirty="0"/>
              <a:t>Экстренные - выполняется незамедлительно</a:t>
            </a:r>
          </a:p>
          <a:p>
            <a:r>
              <a:rPr lang="ru-RU" sz="4800" dirty="0"/>
              <a:t>Неотложные - в ближайшие сутки</a:t>
            </a:r>
          </a:p>
          <a:p>
            <a:r>
              <a:rPr lang="ru-RU" sz="4800" dirty="0"/>
              <a:t>Плановые - в ближайшее время, не </a:t>
            </a:r>
            <a:r>
              <a:rPr lang="ru-RU" sz="4800" dirty="0" smtClean="0"/>
              <a:t>ограниченное текущими </a:t>
            </a:r>
            <a:r>
              <a:rPr lang="ru-RU" sz="4800" dirty="0"/>
              <a:t>сутками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061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</a:t>
            </a:r>
            <a:r>
              <a:rPr lang="ru-RU" b="1" dirty="0" err="1" smtClean="0"/>
              <a:t>трахеостомии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1.Коникотомия </a:t>
            </a:r>
            <a:r>
              <a:rPr lang="ru-RU" dirty="0"/>
              <a:t>(</a:t>
            </a:r>
            <a:r>
              <a:rPr lang="ru-RU" dirty="0" err="1"/>
              <a:t>минитрахеостомия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 smtClean="0"/>
              <a:t>2.Конико </a:t>
            </a:r>
            <a:r>
              <a:rPr lang="ru-RU" dirty="0"/>
              <a:t>- </a:t>
            </a:r>
            <a:r>
              <a:rPr lang="ru-RU" dirty="0" err="1"/>
              <a:t>крикотомия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З.Чрезкожная</a:t>
            </a:r>
            <a:r>
              <a:rPr lang="ru-RU" dirty="0"/>
              <a:t> </a:t>
            </a:r>
            <a:r>
              <a:rPr lang="ru-RU" dirty="0" err="1"/>
              <a:t>коникопункция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коникокатеризация</a:t>
            </a:r>
            <a:r>
              <a:rPr lang="ru-RU" dirty="0"/>
              <a:t> (</a:t>
            </a:r>
            <a:r>
              <a:rPr lang="ru-RU" dirty="0" err="1"/>
              <a:t>микротрахеостомия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 smtClean="0"/>
              <a:t>4.Трахеостомия (</a:t>
            </a:r>
            <a:r>
              <a:rPr lang="ru-RU" dirty="0"/>
              <a:t>стандартная методика) </a:t>
            </a:r>
            <a:r>
              <a:rPr lang="ru-RU" dirty="0" smtClean="0"/>
              <a:t>5.Чрезкожная </a:t>
            </a:r>
            <a:r>
              <a:rPr lang="ru-RU" dirty="0" err="1"/>
              <a:t>дилятационная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трахеостомия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891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Неблагоприятные эффекты</a:t>
            </a:r>
            <a:br>
              <a:rPr lang="ru-RU" b="1" dirty="0"/>
            </a:br>
            <a:r>
              <a:rPr lang="ru-RU" b="1" dirty="0" err="1"/>
              <a:t>трахеостомии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1.Нарушения </a:t>
            </a:r>
            <a:r>
              <a:rPr lang="ru-RU" dirty="0"/>
              <a:t>физиологии дыхательных путей</a:t>
            </a:r>
          </a:p>
          <a:p>
            <a:pPr marL="0" indent="0">
              <a:buNone/>
            </a:pPr>
            <a:r>
              <a:rPr lang="ru-RU" dirty="0" smtClean="0"/>
              <a:t>2.Механическое </a:t>
            </a:r>
            <a:r>
              <a:rPr lang="ru-RU" dirty="0"/>
              <a:t>воздействие </a:t>
            </a:r>
            <a:r>
              <a:rPr lang="ru-RU" dirty="0" err="1"/>
              <a:t>трахеостомической</a:t>
            </a:r>
            <a:r>
              <a:rPr lang="ru-RU" dirty="0"/>
              <a:t> трубки</a:t>
            </a:r>
          </a:p>
          <a:p>
            <a:pPr marL="0" indent="0">
              <a:buNone/>
            </a:pPr>
            <a:r>
              <a:rPr lang="ru-RU" dirty="0"/>
              <a:t>3.Осложнения,связанные с</a:t>
            </a:r>
          </a:p>
          <a:p>
            <a:pPr marL="0" indent="0">
              <a:buNone/>
            </a:pPr>
            <a:r>
              <a:rPr lang="ru-RU" dirty="0"/>
              <a:t>выполнением </a:t>
            </a:r>
            <a:r>
              <a:rPr lang="ru-RU" dirty="0" err="1"/>
              <a:t>трахеостомии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4.Несоблюдение правил ухода за </a:t>
            </a:r>
            <a:r>
              <a:rPr lang="ru-RU" dirty="0" smtClean="0"/>
              <a:t> </a:t>
            </a:r>
            <a:r>
              <a:rPr lang="ru-RU" dirty="0" err="1" smtClean="0"/>
              <a:t>трахеостомой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077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Благодарю за внимание!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324900"/>
            <a:ext cx="6840760" cy="5130570"/>
          </a:xfrm>
        </p:spPr>
      </p:pic>
    </p:spTree>
    <p:extLst>
      <p:ext uri="{BB962C8B-B14F-4D97-AF65-F5344CB8AC3E}">
        <p14:creationId xmlns:p14="http://schemas.microsoft.com/office/powerpoint/2010/main" val="212387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■	</a:t>
            </a:r>
            <a:r>
              <a:rPr lang="ru-RU" sz="3700" dirty="0"/>
              <a:t>Экзогенные факторы:</a:t>
            </a:r>
          </a:p>
          <a:p>
            <a:pPr marL="0" indent="0">
              <a:buNone/>
            </a:pPr>
            <a:r>
              <a:rPr lang="ru-RU" sz="3700" dirty="0"/>
              <a:t>-курение </a:t>
            </a:r>
            <a:endParaRPr lang="ru-RU" sz="3700" dirty="0" smtClean="0"/>
          </a:p>
          <a:p>
            <a:pPr marL="0" indent="0">
              <a:buNone/>
            </a:pPr>
            <a:r>
              <a:rPr lang="ru-RU" sz="3700" dirty="0" smtClean="0"/>
              <a:t>-</a:t>
            </a:r>
            <a:r>
              <a:rPr lang="ru-RU" sz="3700" dirty="0"/>
              <a:t>злоупотребление алкоголем </a:t>
            </a:r>
            <a:endParaRPr lang="ru-RU" sz="3700" dirty="0" smtClean="0"/>
          </a:p>
          <a:p>
            <a:pPr marL="0" indent="0">
              <a:buNone/>
            </a:pPr>
            <a:r>
              <a:rPr lang="ru-RU" sz="3700" dirty="0" smtClean="0"/>
              <a:t>-</a:t>
            </a:r>
            <a:r>
              <a:rPr lang="ru-RU" sz="3700" dirty="0"/>
              <a:t>термическое раздражение </a:t>
            </a:r>
            <a:endParaRPr lang="ru-RU" sz="3700" dirty="0" smtClean="0"/>
          </a:p>
          <a:p>
            <a:pPr marL="0" indent="0">
              <a:buNone/>
            </a:pPr>
            <a:r>
              <a:rPr lang="ru-RU" sz="3700" dirty="0" smtClean="0"/>
              <a:t>-</a:t>
            </a:r>
            <a:r>
              <a:rPr lang="ru-RU" sz="3700" dirty="0"/>
              <a:t>перенапряжение </a:t>
            </a:r>
            <a:r>
              <a:rPr lang="ru-RU" sz="3700" dirty="0" smtClean="0"/>
              <a:t>голоса</a:t>
            </a:r>
          </a:p>
          <a:p>
            <a:pPr marL="0" indent="0">
              <a:buNone/>
            </a:pPr>
            <a:r>
              <a:rPr lang="ru-RU" sz="3700" dirty="0" smtClean="0"/>
              <a:t> </a:t>
            </a:r>
            <a:r>
              <a:rPr lang="ru-RU" sz="3700" dirty="0"/>
              <a:t>-воздействие пыли, газа, пара</a:t>
            </a:r>
          </a:p>
          <a:p>
            <a:pPr marL="0" indent="0">
              <a:buNone/>
            </a:pPr>
            <a:r>
              <a:rPr lang="ru-RU" sz="3700" dirty="0"/>
              <a:t>■	Эндогенные факторы: нарушения обмена веществ</a:t>
            </a:r>
          </a:p>
          <a:p>
            <a:endParaRPr lang="ru-RU" sz="3700" dirty="0"/>
          </a:p>
        </p:txBody>
      </p:sp>
    </p:spTree>
    <p:extLst>
      <p:ext uri="{BB962C8B-B14F-4D97-AF65-F5344CB8AC3E}">
        <p14:creationId xmlns:p14="http://schemas.microsoft.com/office/powerpoint/2010/main" val="378666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Клиническая картина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■	Внезапное начало на фоне полного здоровья</a:t>
            </a:r>
          </a:p>
          <a:p>
            <a:pPr marL="0" indent="0">
              <a:buNone/>
            </a:pPr>
            <a:r>
              <a:rPr lang="ru-RU" dirty="0"/>
              <a:t>■	Ощущение сухости, жжения в гортани, осиплость голоса, сухой кашель</a:t>
            </a:r>
          </a:p>
          <a:p>
            <a:pPr marL="0" indent="0">
              <a:buNone/>
            </a:pPr>
            <a:r>
              <a:rPr lang="ru-RU" dirty="0"/>
              <a:t>■	</a:t>
            </a:r>
            <a:r>
              <a:rPr lang="ru-RU" dirty="0" err="1"/>
              <a:t>Эндоларингеально</a:t>
            </a:r>
            <a:r>
              <a:rPr lang="ru-RU" dirty="0"/>
              <a:t>- гиперемия слизистой оболочки гортани, истинные</a:t>
            </a:r>
          </a:p>
          <a:p>
            <a:pPr marL="0" indent="0">
              <a:buNone/>
            </a:pPr>
            <a:r>
              <a:rPr lang="ru-RU" dirty="0" smtClean="0"/>
              <a:t>голосовые </a:t>
            </a:r>
            <a:r>
              <a:rPr lang="ru-RU" dirty="0"/>
              <a:t>складки утолщены.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89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Хронический ларингит- 8,4%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Причины:</a:t>
            </a:r>
          </a:p>
          <a:p>
            <a:pPr marL="0" indent="0">
              <a:buNone/>
            </a:pPr>
            <a:r>
              <a:rPr lang="ru-RU" dirty="0"/>
              <a:t>-рецидивы о. ларингита</a:t>
            </a:r>
          </a:p>
          <a:p>
            <a:pPr marL="0" indent="0">
              <a:buNone/>
            </a:pPr>
            <a:r>
              <a:rPr lang="ru-RU" dirty="0"/>
              <a:t>-длительная голосовая нагрузка</a:t>
            </a:r>
          </a:p>
          <a:p>
            <a:pPr marL="0" indent="0">
              <a:buNone/>
            </a:pPr>
            <a:r>
              <a:rPr lang="ru-RU" dirty="0"/>
              <a:t>-курение</a:t>
            </a:r>
          </a:p>
          <a:p>
            <a:pPr marL="0" indent="0">
              <a:buNone/>
            </a:pPr>
            <a:r>
              <a:rPr lang="ru-RU" dirty="0"/>
              <a:t>-злоупотребление алкоголем</a:t>
            </a:r>
          </a:p>
          <a:p>
            <a:pPr marL="0" indent="0">
              <a:buNone/>
            </a:pPr>
            <a:r>
              <a:rPr lang="ru-RU" dirty="0"/>
              <a:t>-профессиональные </a:t>
            </a:r>
            <a:r>
              <a:rPr lang="ru-RU" dirty="0" smtClean="0"/>
              <a:t>вредности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воспалительные заболевания верхних дыхательных путей</a:t>
            </a:r>
          </a:p>
          <a:p>
            <a:pPr marL="0" indent="0">
              <a:buNone/>
            </a:pPr>
            <a:r>
              <a:rPr lang="ru-RU" dirty="0"/>
              <a:t>-аллергическая настроенность</a:t>
            </a:r>
          </a:p>
          <a:p>
            <a:pPr marL="0" indent="0">
              <a:buNone/>
            </a:pPr>
            <a:r>
              <a:rPr lang="ru-RU" dirty="0" smtClean="0"/>
              <a:t>-хронические </a:t>
            </a:r>
            <a:r>
              <a:rPr lang="ru-RU" dirty="0"/>
              <a:t>заболевания ЖКТ, ССС, нефрит, </a:t>
            </a:r>
            <a:r>
              <a:rPr lang="ru-RU" dirty="0" smtClean="0"/>
              <a:t>сахарный </a:t>
            </a:r>
            <a:r>
              <a:rPr lang="ru-RU" dirty="0"/>
              <a:t>диабет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67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5889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Формы хронического ларингита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Катаральная</a:t>
            </a:r>
          </a:p>
          <a:p>
            <a:r>
              <a:rPr lang="ru-RU" sz="4000" dirty="0" smtClean="0"/>
              <a:t>Гипертрофическая</a:t>
            </a:r>
          </a:p>
          <a:p>
            <a:r>
              <a:rPr lang="ru-RU" sz="4000" dirty="0" smtClean="0"/>
              <a:t>Атрофическая </a:t>
            </a:r>
            <a:endParaRPr lang="ru-RU" sz="4000" dirty="0"/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0995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Хронический гипертрофический</a:t>
            </a:r>
            <a:br>
              <a:rPr lang="ru-RU" b="1" dirty="0"/>
            </a:br>
            <a:r>
              <a:rPr lang="ru-RU" b="1" dirty="0"/>
              <a:t>ларингит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Диффузный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Ограниченный 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	певческие узелки (узелки крикунов)</a:t>
            </a:r>
          </a:p>
          <a:p>
            <a:pPr marL="0" indent="0">
              <a:buNone/>
            </a:pPr>
            <a:r>
              <a:rPr lang="ru-RU" dirty="0"/>
              <a:t>-	пахидермия</a:t>
            </a:r>
          </a:p>
          <a:p>
            <a:pPr marL="0" indent="0">
              <a:buNone/>
            </a:pPr>
            <a:r>
              <a:rPr lang="ru-RU" dirty="0"/>
              <a:t>-	лейкоплакия</a:t>
            </a:r>
          </a:p>
          <a:p>
            <a:pPr marL="0" indent="0">
              <a:buNone/>
            </a:pPr>
            <a:r>
              <a:rPr lang="ru-RU" dirty="0"/>
              <a:t>-	кератоз</a:t>
            </a:r>
          </a:p>
          <a:p>
            <a:pPr marL="0" indent="0">
              <a:buNone/>
            </a:pPr>
            <a:r>
              <a:rPr lang="ru-RU" dirty="0"/>
              <a:t>-	пролапс </a:t>
            </a:r>
            <a:r>
              <a:rPr lang="ru-RU" dirty="0" err="1"/>
              <a:t>морганиева</a:t>
            </a:r>
            <a:r>
              <a:rPr lang="ru-RU" dirty="0"/>
              <a:t> желудочка</a:t>
            </a:r>
          </a:p>
          <a:p>
            <a:pPr marL="0" indent="0">
              <a:buNone/>
            </a:pPr>
            <a:r>
              <a:rPr lang="ru-RU" dirty="0"/>
              <a:t>-	отек </a:t>
            </a:r>
            <a:r>
              <a:rPr lang="ru-RU" dirty="0" err="1"/>
              <a:t>Рейнке</a:t>
            </a:r>
            <a:r>
              <a:rPr lang="ru-RU" dirty="0"/>
              <a:t> - </a:t>
            </a:r>
            <a:r>
              <a:rPr lang="ru-RU" dirty="0" err="1"/>
              <a:t>Гайека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45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9"/>
            <a:ext cx="9144279" cy="6858209"/>
          </a:xfrm>
        </p:spPr>
      </p:pic>
    </p:spTree>
    <p:extLst>
      <p:ext uri="{BB962C8B-B14F-4D97-AF65-F5344CB8AC3E}">
        <p14:creationId xmlns:p14="http://schemas.microsoft.com/office/powerpoint/2010/main" val="891366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504</Words>
  <Application>Microsoft Office PowerPoint</Application>
  <PresentationFormat>Экран (4:3)</PresentationFormat>
  <Paragraphs>118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Острый и хронический ларингит. Отек и стеноз гортани. Интубация, трахеостомия. </vt:lpstr>
      <vt:lpstr>Презентация PowerPoint</vt:lpstr>
      <vt:lpstr>Презентация PowerPoint</vt:lpstr>
      <vt:lpstr>Клиническая картина</vt:lpstr>
      <vt:lpstr>Хронический ларингит- 8,4% </vt:lpstr>
      <vt:lpstr>Презентация PowerPoint</vt:lpstr>
      <vt:lpstr>Формы хронического ларингита</vt:lpstr>
      <vt:lpstr>Хронический гипертрофический ларингит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</vt:lpstr>
      <vt:lpstr>Стенозы гортани</vt:lpstr>
      <vt:lpstr>Стадии стеноза гортани</vt:lpstr>
      <vt:lpstr>Стадии стеноза гортани (продолжение) </vt:lpstr>
      <vt:lpstr>Лечение стеноза гортани  Определяется стадией и причиной состояния!</vt:lpstr>
      <vt:lpstr>Трахеостомия</vt:lpstr>
      <vt:lpstr>Показания к трахеостомии</vt:lpstr>
      <vt:lpstr>Показания к трахеостомии</vt:lpstr>
      <vt:lpstr>Показания к трахеостомии</vt:lpstr>
      <vt:lpstr>Показания к трахеостомии</vt:lpstr>
      <vt:lpstr>Сроки выполнения трахеостомии</vt:lpstr>
      <vt:lpstr>Виды трахеостомии</vt:lpstr>
      <vt:lpstr>Неблагоприятные эффекты трахеостомии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Острый и хронический ларингит. Отек и стеноз гортани. Интубация, трахеостомия. </dc:title>
  <dc:creator>User</dc:creator>
  <cp:lastModifiedBy>Microsoft Office</cp:lastModifiedBy>
  <cp:revision>6</cp:revision>
  <dcterms:created xsi:type="dcterms:W3CDTF">2020-03-23T06:24:30Z</dcterms:created>
  <dcterms:modified xsi:type="dcterms:W3CDTF">2020-03-23T07:13:55Z</dcterms:modified>
</cp:coreProperties>
</file>